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60" r:id="rId3"/>
    <p:sldId id="262" r:id="rId4"/>
    <p:sldId id="257" r:id="rId5"/>
    <p:sldId id="258" r:id="rId6"/>
    <p:sldId id="277" r:id="rId7"/>
    <p:sldId id="279" r:id="rId8"/>
    <p:sldId id="276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71" r:id="rId24"/>
    <p:sldId id="266" r:id="rId25"/>
    <p:sldId id="274" r:id="rId26"/>
    <p:sldId id="267" r:id="rId27"/>
    <p:sldId id="26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CB31F9-CC50-44F2-9467-05F76E734EA7}" type="datetimeFigureOut">
              <a:rPr lang="uk-UA" smtClean="0"/>
              <a:pPr/>
              <a:t>12.11.2013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C79533-CE13-4ED9-9A51-902F679E273C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960030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F68EF76-BDE8-4612-ACA9-BA0CB4529C17}" type="slidenum">
              <a:rPr lang="ru-RU">
                <a:solidFill>
                  <a:prstClr val="black"/>
                </a:solidFill>
              </a:rPr>
              <a:pPr eaLnBrk="1" hangingPunct="1"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32777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2778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CE904-C9F0-44C7-A002-69C62CBD656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07014978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B7BC6D-65AC-4A45-AA2D-6FBC6B796B9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5841850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6D011-2716-4D61-840D-1F3EAFC55B2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7690174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DF89E0-DB21-4B2D-BC03-762A4A81310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3690952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31F344-CCAF-4D57-8DE8-6FEA5D455AE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9988444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08E4A9-EFD7-4203-A972-D7DBC4FC875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0577658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D971E9-EBA2-4EBD-86C6-38214452E7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4502424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BEDF99-BD00-4C99-B8B9-C726CACCC4E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14129755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20E644-9D53-40C5-ABE6-30E314F024E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1236127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2A5730-4D2A-440E-A0B8-28E28A11F90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2878909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4B13BD-3ED2-4CDE-BFCD-571AE872C8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7034508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0FA7F-FAD2-47BE-8AC7-A8F4EA0671F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49944977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8007350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38200" y="4076700"/>
            <a:ext cx="8007350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AFA932-6B3B-45D7-96D0-3EDE1A7C28C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5604746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838200" y="4076700"/>
            <a:ext cx="8007350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3D043E-3EAA-4707-8C66-025564B2D3A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53345667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56E0E4-0CF7-4744-9CAA-09982241E13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7218262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31747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1748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1749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1750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1751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1752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1753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1754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3175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175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175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A67B7E1-8300-450D-984C-0CFC3693EAE0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31758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1759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="" xmlns:p14="http://schemas.microsoft.com/office/powerpoint/2010/main" val="389317441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ransition spd="med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Літературний диктант</a:t>
            </a:r>
            <a:b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uk-UA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“Істинне-хибне”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61012"/>
            <a:ext cx="8064896" cy="4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5444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2800" dirty="0" smtClean="0"/>
              <a:t>За </a:t>
            </a:r>
            <a:r>
              <a:rPr lang="ru-RU" sz="2800" dirty="0" err="1" smtClean="0"/>
              <a:t>заповітом</a:t>
            </a:r>
            <a:r>
              <a:rPr lang="ru-RU" sz="2800" dirty="0" smtClean="0"/>
              <a:t>, </a:t>
            </a:r>
            <a:r>
              <a:rPr lang="ru-RU" sz="2800" dirty="0" err="1" smtClean="0"/>
              <a:t>побратими</a:t>
            </a:r>
            <a:r>
              <a:rPr lang="ru-RU" sz="2800" dirty="0" smtClean="0"/>
              <a:t> перевезли </a:t>
            </a:r>
            <a:r>
              <a:rPr lang="ru-RU" sz="2800" dirty="0" err="1" smtClean="0"/>
              <a:t>тіло</a:t>
            </a:r>
            <a:r>
              <a:rPr lang="ru-RU" sz="2800" dirty="0" smtClean="0"/>
              <a:t> </a:t>
            </a:r>
            <a:r>
              <a:rPr lang="ru-RU" sz="2800" dirty="0" err="1" smtClean="0"/>
              <a:t>Івана</a:t>
            </a:r>
            <a:r>
              <a:rPr lang="ru-RU" sz="2800" dirty="0" smtClean="0"/>
              <a:t> </a:t>
            </a:r>
            <a:r>
              <a:rPr lang="ru-RU" sz="2800" dirty="0" err="1" smtClean="0"/>
              <a:t>Підкови</a:t>
            </a:r>
            <a:r>
              <a:rPr lang="ru-RU" sz="2800" dirty="0" smtClean="0"/>
              <a:t> на </a:t>
            </a:r>
            <a:r>
              <a:rPr lang="ru-RU" sz="2800" dirty="0" err="1" smtClean="0"/>
              <a:t>Подніпров'я</a:t>
            </a:r>
            <a:r>
              <a:rPr lang="ru-RU" sz="2800" dirty="0" smtClean="0"/>
              <a:t> </a:t>
            </a:r>
            <a:r>
              <a:rPr lang="ru-RU" sz="2800" dirty="0" err="1" smtClean="0"/>
              <a:t>і</a:t>
            </a:r>
            <a:r>
              <a:rPr lang="ru-RU" sz="2800" dirty="0" smtClean="0"/>
              <a:t> </a:t>
            </a:r>
            <a:r>
              <a:rPr lang="ru-RU" sz="2800" dirty="0" err="1" smtClean="0"/>
              <a:t>поховали</a:t>
            </a:r>
            <a:r>
              <a:rPr lang="ru-RU" sz="2800" dirty="0" smtClean="0"/>
              <a:t> за </a:t>
            </a:r>
            <a:r>
              <a:rPr lang="ru-RU" sz="2800" dirty="0" err="1" smtClean="0"/>
              <a:t>козацьким</a:t>
            </a:r>
            <a:r>
              <a:rPr lang="ru-RU" sz="2800" dirty="0" smtClean="0"/>
              <a:t> </a:t>
            </a:r>
            <a:r>
              <a:rPr lang="ru-RU" sz="2800" dirty="0" err="1" smtClean="0"/>
              <a:t>звичаєм</a:t>
            </a:r>
            <a:r>
              <a:rPr lang="ru-RU" sz="2800" dirty="0" smtClean="0"/>
              <a:t> в одному </a:t>
            </a:r>
            <a:r>
              <a:rPr lang="ru-RU" sz="2800" dirty="0" err="1" smtClean="0"/>
              <a:t>з</a:t>
            </a:r>
            <a:r>
              <a:rPr lang="ru-RU" sz="2800" dirty="0" smtClean="0"/>
              <a:t> </a:t>
            </a:r>
            <a:r>
              <a:rPr lang="ru-RU" sz="2800" dirty="0" err="1" smtClean="0"/>
              <a:t>канівських</a:t>
            </a:r>
            <a:r>
              <a:rPr lang="ru-RU" sz="2800" dirty="0" smtClean="0"/>
              <a:t> </a:t>
            </a:r>
            <a:r>
              <a:rPr lang="ru-RU" sz="2800" dirty="0" err="1" smtClean="0"/>
              <a:t>монастирів</a:t>
            </a:r>
            <a:r>
              <a:rPr lang="ru-RU" sz="2800" dirty="0" smtClean="0"/>
              <a:t>.</a:t>
            </a:r>
            <a:endParaRPr lang="ru-RU" sz="2800" dirty="0" smtClean="0">
              <a:solidFill>
                <a:srgbClr val="FFFF99"/>
              </a:solidFill>
            </a:endParaRPr>
          </a:p>
        </p:txBody>
      </p:sp>
      <p:pic>
        <p:nvPicPr>
          <p:cNvPr id="5123" name="Picture 8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800" y="1905000"/>
            <a:ext cx="5257800" cy="4648200"/>
          </a:xfrm>
        </p:spPr>
      </p:pic>
      <p:sp>
        <p:nvSpPr>
          <p:cNvPr id="41993" name="Rectangle 9"/>
          <p:cNvSpPr>
            <a:spLocks noGrp="1" noRot="1" noChangeArrowheads="1"/>
          </p:cNvSpPr>
          <p:nvPr>
            <p:ph sz="half" idx="2"/>
          </p:nvPr>
        </p:nvSpPr>
        <p:spPr>
          <a:xfrm>
            <a:off x="5486400" y="2286000"/>
            <a:ext cx="3927475" cy="47244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err="1" smtClean="0"/>
              <a:t>Георіївська</a:t>
            </a:r>
            <a:r>
              <a:rPr lang="ru-RU" sz="2800" dirty="0" smtClean="0"/>
              <a:t> (</a:t>
            </a:r>
            <a:r>
              <a:rPr lang="ru-RU" sz="2800" dirty="0" err="1" smtClean="0"/>
              <a:t>Успенська</a:t>
            </a:r>
            <a:r>
              <a:rPr lang="ru-RU" sz="2800" dirty="0" smtClean="0"/>
              <a:t>) </a:t>
            </a:r>
            <a:r>
              <a:rPr lang="ru-RU" sz="2800" dirty="0" err="1" smtClean="0"/>
              <a:t>церква</a:t>
            </a:r>
            <a:r>
              <a:rPr lang="ru-RU" sz="2800" dirty="0" smtClean="0"/>
              <a:t> в </a:t>
            </a:r>
            <a:r>
              <a:rPr lang="ru-RU" sz="2800" dirty="0" err="1" smtClean="0"/>
              <a:t>Каневі</a:t>
            </a:r>
            <a:endParaRPr lang="ru-RU" sz="2800" dirty="0" smtClean="0"/>
          </a:p>
          <a:p>
            <a:pPr eaLnBrk="1" hangingPunct="1">
              <a:defRPr/>
            </a:pPr>
            <a:r>
              <a:rPr lang="ru-RU" sz="2800" dirty="0" smtClean="0"/>
              <a:t>Акварель Акварель Ж.-А. </a:t>
            </a:r>
            <a:r>
              <a:rPr lang="ru-RU" sz="2800" dirty="0" err="1" smtClean="0"/>
              <a:t>Мюнца</a:t>
            </a:r>
            <a:r>
              <a:rPr lang="ru-RU" sz="2800" dirty="0" smtClean="0"/>
              <a:t> 1781 року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800" dirty="0" smtClean="0"/>
          </a:p>
        </p:txBody>
      </p:sp>
    </p:spTree>
    <p:extLst>
      <p:ext uri="{BB962C8B-B14F-4D97-AF65-F5344CB8AC3E}">
        <p14:creationId xmlns="" xmlns:p14="http://schemas.microsoft.com/office/powerpoint/2010/main" val="287123243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153400" cy="1066800"/>
          </a:xfrm>
        </p:spPr>
        <p:txBody>
          <a:bodyPr/>
          <a:lstStyle/>
          <a:p>
            <a:pPr algn="ctr" eaLnBrk="1" hangingPunct="1">
              <a:defRPr/>
            </a:pPr>
            <a:r>
              <a:rPr lang="uk-UA" sz="4000" smtClean="0">
                <a:solidFill>
                  <a:srgbClr val="FFFFCC"/>
                </a:solidFill>
              </a:rPr>
              <a:t>Пам'ятник Івану Підкові </a:t>
            </a:r>
            <a:br>
              <a:rPr lang="uk-UA" sz="4000" smtClean="0">
                <a:solidFill>
                  <a:srgbClr val="FFFFCC"/>
                </a:solidFill>
              </a:rPr>
            </a:br>
            <a:r>
              <a:rPr lang="uk-UA" sz="4000" smtClean="0">
                <a:solidFill>
                  <a:srgbClr val="FFFFCC"/>
                </a:solidFill>
              </a:rPr>
              <a:t>у Каневі на Чернечій горі</a:t>
            </a:r>
            <a:endParaRPr lang="ru-RU" sz="4000" smtClean="0">
              <a:solidFill>
                <a:srgbClr val="FFFFCC"/>
              </a:solidFill>
            </a:endParaRPr>
          </a:p>
        </p:txBody>
      </p:sp>
      <p:pic>
        <p:nvPicPr>
          <p:cNvPr id="6147" name="Picture 10" descr="01 Канів Чернеча гора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0600" y="1176338"/>
            <a:ext cx="7315200" cy="5681662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295633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229600" cy="746125"/>
          </a:xfrm>
        </p:spPr>
        <p:txBody>
          <a:bodyPr/>
          <a:lstStyle/>
          <a:p>
            <a:pPr algn="ctr" eaLnBrk="1" hangingPunct="1">
              <a:defRPr/>
            </a:pPr>
            <a:r>
              <a:rPr lang="uk-UA" sz="2800" dirty="0" smtClean="0">
                <a:solidFill>
                  <a:srgbClr val="FFFFCC"/>
                </a:solidFill>
              </a:rPr>
              <a:t> На місці колишньої дерев</a:t>
            </a:r>
            <a:r>
              <a:rPr lang="en-US" sz="2800" dirty="0" smtClean="0">
                <a:solidFill>
                  <a:srgbClr val="FFFFCC"/>
                </a:solidFill>
              </a:rPr>
              <a:t>`</a:t>
            </a:r>
            <a:r>
              <a:rPr lang="uk-UA" sz="2800" dirty="0" err="1" smtClean="0">
                <a:solidFill>
                  <a:srgbClr val="FFFFCC"/>
                </a:solidFill>
              </a:rPr>
              <a:t>яної</a:t>
            </a:r>
            <a:r>
              <a:rPr lang="uk-UA" sz="2800" dirty="0" smtClean="0">
                <a:solidFill>
                  <a:srgbClr val="FFFFCC"/>
                </a:solidFill>
              </a:rPr>
              <a:t> козацької церкви встановлено хрест</a:t>
            </a:r>
            <a:endParaRPr lang="ru-RU" sz="2800" dirty="0" smtClean="0">
              <a:solidFill>
                <a:srgbClr val="FFFFCC"/>
              </a:solidFill>
            </a:endParaRP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1219200"/>
            <a:ext cx="8007350" cy="5486400"/>
          </a:xfrm>
        </p:spPr>
      </p:pic>
    </p:spTree>
    <p:extLst>
      <p:ext uri="{BB962C8B-B14F-4D97-AF65-F5344CB8AC3E}">
        <p14:creationId xmlns="" xmlns:p14="http://schemas.microsoft.com/office/powerpoint/2010/main" val="14292830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7" name="Rectangle 11"/>
          <p:cNvSpPr>
            <a:spLocks noGrp="1" noRot="1" noChangeArrowheads="1"/>
          </p:cNvSpPr>
          <p:nvPr>
            <p:ph sz="half" idx="2"/>
          </p:nvPr>
        </p:nvSpPr>
        <p:spPr>
          <a:xfrm>
            <a:off x="4876800" y="533400"/>
            <a:ext cx="4038600" cy="40386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FFCC"/>
                </a:solidFill>
              </a:rPr>
              <a:t>Булава </a:t>
            </a:r>
            <a:r>
              <a:rPr lang="en-US" b="1" dirty="0" smtClean="0">
                <a:solidFill>
                  <a:srgbClr val="FFFFCC"/>
                </a:solidFill>
              </a:rPr>
              <a:t>- </a:t>
            </a:r>
            <a:r>
              <a:rPr lang="ru-RU" b="1" dirty="0" smtClean="0">
                <a:solidFill>
                  <a:srgbClr val="FFFFCC"/>
                </a:solidFill>
              </a:rPr>
              <a:t>символ </a:t>
            </a:r>
            <a:r>
              <a:rPr lang="ru-RU" b="1" dirty="0" err="1" smtClean="0">
                <a:solidFill>
                  <a:srgbClr val="FFFFCC"/>
                </a:solidFill>
              </a:rPr>
              <a:t>влади</a:t>
            </a:r>
            <a:r>
              <a:rPr lang="ru-RU" b="1" dirty="0" smtClean="0">
                <a:solidFill>
                  <a:srgbClr val="FFFFCC"/>
                </a:solidFill>
              </a:rPr>
              <a:t> </a:t>
            </a:r>
            <a:r>
              <a:rPr lang="ru-RU" b="1" dirty="0" err="1" smtClean="0">
                <a:solidFill>
                  <a:srgbClr val="FFFFCC"/>
                </a:solidFill>
              </a:rPr>
              <a:t>гетьмана</a:t>
            </a:r>
            <a:endParaRPr lang="en-US" b="1" dirty="0" smtClean="0">
              <a:solidFill>
                <a:srgbClr val="FFFFCC"/>
              </a:solidFill>
            </a:endParaRPr>
          </a:p>
          <a:p>
            <a:pPr eaLnBrk="1" hangingPunct="1">
              <a:defRPr/>
            </a:pPr>
            <a:r>
              <a:rPr lang="uk-UA" b="1" dirty="0" smtClean="0">
                <a:solidFill>
                  <a:srgbClr val="FFFFCC"/>
                </a:solidFill>
              </a:rPr>
              <a:t>Ш</a:t>
            </a:r>
            <a:r>
              <a:rPr lang="ru-RU" b="1" dirty="0" err="1" smtClean="0">
                <a:solidFill>
                  <a:srgbClr val="FFFFCC"/>
                </a:solidFill>
              </a:rPr>
              <a:t>абля</a:t>
            </a:r>
            <a:r>
              <a:rPr lang="ru-RU" b="1" dirty="0" smtClean="0">
                <a:solidFill>
                  <a:srgbClr val="FFFFCC"/>
                </a:solidFill>
              </a:rPr>
              <a:t> - символ </a:t>
            </a:r>
            <a:r>
              <a:rPr lang="ru-RU" b="1" dirty="0" err="1" smtClean="0">
                <a:solidFill>
                  <a:srgbClr val="FFFFCC"/>
                </a:solidFill>
              </a:rPr>
              <a:t>свободи</a:t>
            </a:r>
            <a:r>
              <a:rPr lang="ru-RU" b="1" dirty="0" smtClean="0">
                <a:solidFill>
                  <a:srgbClr val="FFFFCC"/>
                </a:solidFill>
              </a:rPr>
              <a:t> та </a:t>
            </a:r>
            <a:r>
              <a:rPr lang="ru-RU" b="1" dirty="0" err="1" smtClean="0">
                <a:solidFill>
                  <a:srgbClr val="FFFFCC"/>
                </a:solidFill>
              </a:rPr>
              <a:t>лицарства</a:t>
            </a:r>
            <a:r>
              <a:rPr lang="ru-RU" b="1" dirty="0" smtClean="0">
                <a:solidFill>
                  <a:srgbClr val="FFFFCC"/>
                </a:solidFill>
              </a:rPr>
              <a:t>. Вона </a:t>
            </a:r>
            <a:r>
              <a:rPr lang="ru-RU" b="1" dirty="0" err="1" smtClean="0">
                <a:solidFill>
                  <a:srgbClr val="FFFFCC"/>
                </a:solidFill>
              </a:rPr>
              <a:t>вважалася</a:t>
            </a:r>
            <a:r>
              <a:rPr lang="ru-RU" b="1" dirty="0" smtClean="0">
                <a:solidFill>
                  <a:srgbClr val="FFFFCC"/>
                </a:solidFill>
              </a:rPr>
              <a:t> «</a:t>
            </a:r>
            <a:r>
              <a:rPr lang="ru-RU" b="1" dirty="0" err="1" smtClean="0">
                <a:solidFill>
                  <a:srgbClr val="FFFFCC"/>
                </a:solidFill>
              </a:rPr>
              <a:t>чесним</a:t>
            </a:r>
            <a:r>
              <a:rPr lang="ru-RU" b="1" dirty="0" smtClean="0">
                <a:solidFill>
                  <a:srgbClr val="FFFFCC"/>
                </a:solidFill>
              </a:rPr>
              <a:t> </a:t>
            </a:r>
            <a:r>
              <a:rPr lang="ru-RU" b="1" dirty="0" err="1" smtClean="0">
                <a:solidFill>
                  <a:srgbClr val="FFFFCC"/>
                </a:solidFill>
              </a:rPr>
              <a:t>оружжям</a:t>
            </a:r>
            <a:r>
              <a:rPr lang="ru-RU" b="1" dirty="0" smtClean="0">
                <a:solidFill>
                  <a:srgbClr val="FFFFCC"/>
                </a:solidFill>
              </a:rPr>
              <a:t>», </a:t>
            </a:r>
            <a:r>
              <a:rPr lang="ru-RU" b="1" dirty="0" err="1" smtClean="0">
                <a:solidFill>
                  <a:srgbClr val="FFFFCC"/>
                </a:solidFill>
              </a:rPr>
              <a:t>володіння</a:t>
            </a:r>
            <a:r>
              <a:rPr lang="ru-RU" b="1" dirty="0" smtClean="0">
                <a:solidFill>
                  <a:srgbClr val="FFFFCC"/>
                </a:solidFill>
              </a:rPr>
              <a:t> </a:t>
            </a:r>
            <a:r>
              <a:rPr lang="ru-RU" b="1" dirty="0" err="1" smtClean="0">
                <a:solidFill>
                  <a:srgbClr val="FFFFCC"/>
                </a:solidFill>
              </a:rPr>
              <a:t>яким</a:t>
            </a:r>
            <a:r>
              <a:rPr lang="ru-RU" b="1" dirty="0" smtClean="0">
                <a:solidFill>
                  <a:srgbClr val="FFFFCC"/>
                </a:solidFill>
              </a:rPr>
              <a:t> </a:t>
            </a:r>
            <a:r>
              <a:rPr lang="ru-RU" b="1" dirty="0" err="1" smtClean="0">
                <a:solidFill>
                  <a:srgbClr val="FFFFCC"/>
                </a:solidFill>
              </a:rPr>
              <a:t>вимагало</a:t>
            </a:r>
            <a:r>
              <a:rPr lang="ru-RU" b="1" dirty="0" smtClean="0">
                <a:solidFill>
                  <a:srgbClr val="FFFFCC"/>
                </a:solidFill>
              </a:rPr>
              <a:t> </a:t>
            </a:r>
            <a:r>
              <a:rPr lang="ru-RU" b="1" dirty="0" err="1" smtClean="0">
                <a:solidFill>
                  <a:srgbClr val="FFFFCC"/>
                </a:solidFill>
              </a:rPr>
              <a:t>вправності</a:t>
            </a:r>
            <a:r>
              <a:rPr lang="ru-RU" b="1" dirty="0" smtClean="0">
                <a:solidFill>
                  <a:srgbClr val="FFFFCC"/>
                </a:solidFill>
              </a:rPr>
              <a:t> та </a:t>
            </a:r>
            <a:r>
              <a:rPr lang="ru-RU" b="1" dirty="0" err="1" smtClean="0">
                <a:solidFill>
                  <a:srgbClr val="FFFFCC"/>
                </a:solidFill>
              </a:rPr>
              <a:t>значного</a:t>
            </a:r>
            <a:r>
              <a:rPr lang="ru-RU" b="1" dirty="0" smtClean="0">
                <a:solidFill>
                  <a:srgbClr val="FFFFCC"/>
                </a:solidFill>
              </a:rPr>
              <a:t> </a:t>
            </a:r>
            <a:r>
              <a:rPr lang="ru-RU" b="1" dirty="0" err="1" smtClean="0">
                <a:solidFill>
                  <a:srgbClr val="FFFFCC"/>
                </a:solidFill>
              </a:rPr>
              <a:t>досвіду</a:t>
            </a:r>
            <a:endParaRPr lang="ru-RU" b="1" dirty="0" smtClean="0">
              <a:solidFill>
                <a:srgbClr val="FFFFCC"/>
              </a:solidFill>
            </a:endParaRPr>
          </a:p>
        </p:txBody>
      </p:sp>
      <p:pic>
        <p:nvPicPr>
          <p:cNvPr id="8195" name="Picture 4" descr="03 Канів Чернеча гор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4572000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93640718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2400" dirty="0" smtClean="0"/>
              <a:t>Вид </a:t>
            </a:r>
            <a:r>
              <a:rPr lang="ru-RU" sz="2400" dirty="0" err="1" smtClean="0"/>
              <a:t>збоку</a:t>
            </a:r>
            <a:r>
              <a:rPr lang="uk-UA" sz="2400" dirty="0" smtClean="0"/>
              <a:t>. Богородиця.</a:t>
            </a:r>
            <a:r>
              <a:rPr lang="uk-UA" sz="2400" dirty="0" smtClean="0">
                <a:solidFill>
                  <a:srgbClr val="CC0000"/>
                </a:solidFill>
              </a:rPr>
              <a:t/>
            </a:r>
            <a:br>
              <a:rPr lang="uk-UA" sz="2400" dirty="0" smtClean="0">
                <a:solidFill>
                  <a:srgbClr val="CC0000"/>
                </a:solidFill>
              </a:rPr>
            </a:br>
            <a:r>
              <a:rPr lang="ru-RU" sz="1800" dirty="0" err="1" smtClean="0"/>
              <a:t>Козаки</a:t>
            </a:r>
            <a:r>
              <a:rPr lang="ru-RU" sz="1800" dirty="0" smtClean="0"/>
              <a:t> </a:t>
            </a:r>
            <a:r>
              <a:rPr lang="ru-RU" sz="1800" dirty="0" err="1" smtClean="0"/>
              <a:t>настільки</a:t>
            </a:r>
            <a:r>
              <a:rPr lang="ru-RU" sz="1800" dirty="0" smtClean="0"/>
              <a:t> </a:t>
            </a:r>
            <a:r>
              <a:rPr lang="ru-RU" sz="1800" dirty="0" err="1" smtClean="0"/>
              <a:t>вірили</a:t>
            </a:r>
            <a:r>
              <a:rPr lang="ru-RU" sz="1800" dirty="0" smtClean="0"/>
              <a:t> в силу </a:t>
            </a:r>
            <a:r>
              <a:rPr lang="ru-RU" sz="1800" dirty="0" err="1" smtClean="0"/>
              <a:t>Пресвятої</a:t>
            </a:r>
            <a:r>
              <a:rPr lang="ru-RU" sz="1800" dirty="0" smtClean="0"/>
              <a:t> </a:t>
            </a:r>
            <a:r>
              <a:rPr lang="ru-RU" sz="1800" dirty="0" err="1" smtClean="0"/>
              <a:t>Богородиці</a:t>
            </a:r>
            <a:r>
              <a:rPr lang="ru-RU" sz="1800" dirty="0" smtClean="0"/>
              <a:t> </a:t>
            </a:r>
            <a:r>
              <a:rPr lang="ru-RU" sz="1800" dirty="0" err="1" smtClean="0"/>
              <a:t>і</a:t>
            </a:r>
            <a:r>
              <a:rPr lang="ru-RU" sz="1800" dirty="0" smtClean="0"/>
              <a:t> </a:t>
            </a:r>
            <a:r>
              <a:rPr lang="ru-RU" sz="1800" dirty="0" err="1" smtClean="0"/>
              <a:t>настільки</a:t>
            </a:r>
            <a:r>
              <a:rPr lang="ru-RU" sz="1800" dirty="0" smtClean="0"/>
              <a:t> </a:t>
            </a:r>
            <a:r>
              <a:rPr lang="ru-RU" sz="1800" dirty="0" err="1" smtClean="0"/>
              <a:t>щиро</a:t>
            </a:r>
            <a:r>
              <a:rPr lang="ru-RU" sz="1800" dirty="0" smtClean="0"/>
              <a:t> </a:t>
            </a:r>
            <a:r>
              <a:rPr lang="ru-RU" sz="1800" dirty="0" err="1" smtClean="0"/>
              <a:t>й</a:t>
            </a:r>
            <a:r>
              <a:rPr lang="ru-RU" sz="1800" dirty="0" smtClean="0"/>
              <a:t> </a:t>
            </a:r>
            <a:r>
              <a:rPr lang="ru-RU" sz="1800" dirty="0" err="1" smtClean="0"/>
              <a:t>урочисто</a:t>
            </a:r>
            <a:r>
              <a:rPr lang="ru-RU" sz="1800" dirty="0" smtClean="0"/>
              <a:t> </a:t>
            </a:r>
            <a:r>
              <a:rPr lang="ru-RU" sz="1800" dirty="0" err="1" smtClean="0"/>
              <a:t>відзначали</a:t>
            </a:r>
            <a:r>
              <a:rPr lang="ru-RU" sz="1800" dirty="0" smtClean="0"/>
              <a:t> свято </a:t>
            </a:r>
            <a:r>
              <a:rPr lang="ru-RU" sz="1800" dirty="0" err="1" smtClean="0"/>
              <a:t>Покрови</a:t>
            </a:r>
            <a:r>
              <a:rPr lang="ru-RU" sz="1800" dirty="0" smtClean="0"/>
              <a:t> </a:t>
            </a:r>
            <a:r>
              <a:rPr lang="ru-RU" sz="1800" dirty="0" err="1" smtClean="0"/>
              <a:t>Богородиці</a:t>
            </a:r>
            <a:r>
              <a:rPr lang="ru-RU" sz="1800" dirty="0" smtClean="0"/>
              <a:t>, </a:t>
            </a:r>
            <a:r>
              <a:rPr lang="ru-RU" sz="1800" dirty="0" err="1" smtClean="0"/>
              <a:t>що</a:t>
            </a:r>
            <a:r>
              <a:rPr lang="ru-RU" sz="1800" dirty="0" smtClean="0"/>
              <a:t> </a:t>
            </a:r>
            <a:r>
              <a:rPr lang="ru-RU" sz="1800" dirty="0" err="1" smtClean="0"/>
              <a:t>впродовж</a:t>
            </a:r>
            <a:r>
              <a:rPr lang="ru-RU" sz="1800" dirty="0" smtClean="0"/>
              <a:t> </a:t>
            </a:r>
            <a:r>
              <a:rPr lang="ru-RU" sz="1800" dirty="0" err="1" smtClean="0"/>
              <a:t>століть</a:t>
            </a:r>
            <a:r>
              <a:rPr lang="ru-RU" sz="1800" dirty="0" smtClean="0"/>
              <a:t> в </a:t>
            </a:r>
            <a:r>
              <a:rPr lang="ru-RU" sz="1800" dirty="0" err="1" smtClean="0"/>
              <a:t>Українi</a:t>
            </a:r>
            <a:r>
              <a:rPr lang="ru-RU" sz="1800" dirty="0" smtClean="0"/>
              <a:t> </a:t>
            </a:r>
            <a:r>
              <a:rPr lang="ru-RU" sz="1800" dirty="0" err="1" smtClean="0"/>
              <a:t>воно</a:t>
            </a:r>
            <a:r>
              <a:rPr lang="ru-RU" sz="1800" dirty="0" smtClean="0"/>
              <a:t> </a:t>
            </a:r>
            <a:r>
              <a:rPr lang="ru-RU" sz="1800" dirty="0" err="1" smtClean="0"/>
              <a:t>набуло</a:t>
            </a:r>
            <a:r>
              <a:rPr lang="ru-RU" sz="1800" dirty="0" smtClean="0"/>
              <a:t> </a:t>
            </a:r>
            <a:r>
              <a:rPr lang="ru-RU" sz="1800" dirty="0" err="1" smtClean="0"/>
              <a:t>ще</a:t>
            </a:r>
            <a:r>
              <a:rPr lang="ru-RU" sz="1800" dirty="0" smtClean="0"/>
              <a:t> </a:t>
            </a:r>
            <a:r>
              <a:rPr lang="ru-RU" sz="1800" dirty="0" err="1" smtClean="0"/>
              <a:t>й</a:t>
            </a:r>
            <a:r>
              <a:rPr lang="ru-RU" sz="1800" dirty="0" smtClean="0"/>
              <a:t> </a:t>
            </a:r>
            <a:r>
              <a:rPr lang="ru-RU" sz="1800" dirty="0" err="1" smtClean="0"/>
              <a:t>козацького</a:t>
            </a:r>
            <a:r>
              <a:rPr lang="ru-RU" sz="1800" dirty="0" smtClean="0"/>
              <a:t> </a:t>
            </a:r>
            <a:r>
              <a:rPr lang="ru-RU" sz="1800" dirty="0" err="1" smtClean="0"/>
              <a:t>змісту</a:t>
            </a:r>
            <a:r>
              <a:rPr lang="ru-RU" sz="1800" dirty="0" smtClean="0"/>
              <a:t> </a:t>
            </a:r>
            <a:r>
              <a:rPr lang="ru-RU" sz="1800" dirty="0" err="1" smtClean="0"/>
              <a:t>і</a:t>
            </a:r>
            <a:r>
              <a:rPr lang="ru-RU" sz="1800" dirty="0" smtClean="0"/>
              <a:t> </a:t>
            </a:r>
            <a:r>
              <a:rPr lang="ru-RU" sz="1800" dirty="0" err="1" smtClean="0"/>
              <a:t>отримало</a:t>
            </a:r>
            <a:r>
              <a:rPr lang="ru-RU" sz="1800" dirty="0" smtClean="0"/>
              <a:t> другу </a:t>
            </a:r>
            <a:r>
              <a:rPr lang="ru-RU" sz="1800" dirty="0" err="1" smtClean="0"/>
              <a:t>назву</a:t>
            </a:r>
            <a:r>
              <a:rPr lang="ru-RU" sz="1800" dirty="0" smtClean="0"/>
              <a:t> - </a:t>
            </a:r>
            <a:r>
              <a:rPr lang="ru-RU" sz="1800" dirty="0" err="1" smtClean="0"/>
              <a:t>Козацька</a:t>
            </a:r>
            <a:r>
              <a:rPr lang="ru-RU" sz="1800" dirty="0" smtClean="0"/>
              <a:t> Покрова. </a:t>
            </a:r>
            <a:r>
              <a:rPr lang="ru-RU" sz="1800" dirty="0" err="1" smtClean="0"/>
              <a:t>Нині</a:t>
            </a:r>
            <a:r>
              <a:rPr lang="ru-RU" sz="1800" dirty="0" smtClean="0"/>
              <a:t> свято </a:t>
            </a:r>
            <a:r>
              <a:rPr lang="ru-RU" sz="1800" dirty="0" err="1" smtClean="0"/>
              <a:t>Покрови</a:t>
            </a:r>
            <a:r>
              <a:rPr lang="ru-RU" sz="1800" dirty="0" smtClean="0"/>
              <a:t> в </a:t>
            </a:r>
            <a:r>
              <a:rPr lang="ru-RU" sz="1800" dirty="0" err="1" smtClean="0"/>
              <a:t>Україні</a:t>
            </a:r>
            <a:r>
              <a:rPr lang="ru-RU" sz="1800" dirty="0" smtClean="0"/>
              <a:t> </a:t>
            </a:r>
            <a:r>
              <a:rPr lang="ru-RU" sz="1800" dirty="0" err="1" smtClean="0"/>
              <a:t>вiдзначається</a:t>
            </a:r>
            <a:r>
              <a:rPr lang="ru-RU" sz="1800" dirty="0" smtClean="0"/>
              <a:t> </a:t>
            </a:r>
            <a:r>
              <a:rPr lang="ru-RU" sz="1800" dirty="0" err="1" smtClean="0"/>
              <a:t>ще</a:t>
            </a:r>
            <a:r>
              <a:rPr lang="ru-RU" sz="1800" dirty="0" smtClean="0"/>
              <a:t> </a:t>
            </a:r>
            <a:r>
              <a:rPr lang="ru-RU" sz="1800" dirty="0" err="1" smtClean="0"/>
              <a:t>й</a:t>
            </a:r>
            <a:r>
              <a:rPr lang="ru-RU" sz="1800" dirty="0" smtClean="0"/>
              <a:t> як день </a:t>
            </a:r>
            <a:r>
              <a:rPr lang="ru-RU" sz="1800" dirty="0" err="1" smtClean="0"/>
              <a:t>українського</a:t>
            </a:r>
            <a:r>
              <a:rPr lang="ru-RU" sz="1800" dirty="0" smtClean="0"/>
              <a:t> </a:t>
            </a:r>
            <a:r>
              <a:rPr lang="ru-RU" sz="1800" dirty="0" err="1" smtClean="0"/>
              <a:t>козацтва</a:t>
            </a:r>
            <a:r>
              <a:rPr lang="ru-RU" sz="1800" dirty="0" smtClean="0"/>
              <a:t>.</a:t>
            </a:r>
          </a:p>
        </p:txBody>
      </p:sp>
      <p:pic>
        <p:nvPicPr>
          <p:cNvPr id="9219" name="Picture 4" descr="вид збоку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966913"/>
            <a:ext cx="7315200" cy="489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5583695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385175" cy="1431925"/>
          </a:xfrm>
        </p:spPr>
        <p:txBody>
          <a:bodyPr/>
          <a:lstStyle/>
          <a:p>
            <a:pPr algn="ctr" eaLnBrk="1" hangingPunct="1">
              <a:defRPr/>
            </a:pPr>
            <a:r>
              <a:rPr lang="uk-UA" sz="3200" smtClean="0">
                <a:solidFill>
                  <a:srgbClr val="FFFFCC"/>
                </a:solidFill>
              </a:rPr>
              <a:t>Пам'ятник у Львові на Площі Івана Підкови.</a:t>
            </a:r>
            <a:r>
              <a:rPr lang="uk-UA" sz="2800" smtClean="0">
                <a:solidFill>
                  <a:srgbClr val="CC0000"/>
                </a:solidFill>
              </a:rPr>
              <a:t> </a:t>
            </a:r>
            <a:endParaRPr lang="ru-RU" sz="2800" smtClean="0">
              <a:solidFill>
                <a:srgbClr val="CC0000"/>
              </a:solidFill>
            </a:endParaRPr>
          </a:p>
        </p:txBody>
      </p:sp>
      <p:sp>
        <p:nvSpPr>
          <p:cNvPr id="35843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10244" name="Picture 4" descr="07 Львів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00150"/>
            <a:ext cx="8305800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51519545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09600" y="304800"/>
            <a:ext cx="8385175" cy="1431925"/>
          </a:xfrm>
        </p:spPr>
        <p:txBody>
          <a:bodyPr/>
          <a:lstStyle/>
          <a:p>
            <a:pPr algn="ctr" eaLnBrk="1" hangingPunct="1">
              <a:defRPr/>
            </a:pPr>
            <a:r>
              <a:rPr lang="uk-UA" sz="6000" dirty="0" smtClean="0">
                <a:solidFill>
                  <a:srgbClr val="FFFFCC"/>
                </a:solidFill>
              </a:rPr>
              <a:t>ЛЬВІВ</a:t>
            </a:r>
            <a:endParaRPr lang="ru-RU" sz="6000" dirty="0" smtClean="0">
              <a:solidFill>
                <a:srgbClr val="FFFFCC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>
              <a:defRPr/>
            </a:pPr>
            <a:r>
              <a:rPr lang="uk-UA" sz="4000" dirty="0" smtClean="0">
                <a:solidFill>
                  <a:srgbClr val="FFFFCC"/>
                </a:solidFill>
              </a:rPr>
              <a:t>Пам'ятник було встановлено у Львові саме на місці страти козацького гетьмана</a:t>
            </a:r>
            <a:endParaRPr lang="ru-RU" sz="4000" dirty="0"/>
          </a:p>
        </p:txBody>
      </p:sp>
      <p:pic>
        <p:nvPicPr>
          <p:cNvPr id="11269" name="Picture 4" descr="06 Львів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71600"/>
            <a:ext cx="43434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58915916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33400" y="152400"/>
            <a:ext cx="8385175" cy="143192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800" dirty="0" err="1" smtClean="0">
                <a:solidFill>
                  <a:srgbClr val="FFFFCC"/>
                </a:solidFill>
              </a:rPr>
              <a:t>Напис</a:t>
            </a:r>
            <a:r>
              <a:rPr lang="ru-RU" sz="2800" dirty="0" smtClean="0">
                <a:solidFill>
                  <a:srgbClr val="FFFFCC"/>
                </a:solidFill>
              </a:rPr>
              <a:t> на </a:t>
            </a:r>
            <a:r>
              <a:rPr lang="ru-RU" sz="2800" dirty="0" err="1" smtClean="0">
                <a:solidFill>
                  <a:srgbClr val="FFFFCC"/>
                </a:solidFill>
              </a:rPr>
              <a:t>постаменті</a:t>
            </a:r>
            <a:r>
              <a:rPr lang="ru-RU" sz="2800" dirty="0" smtClean="0">
                <a:solidFill>
                  <a:srgbClr val="FFFFCC"/>
                </a:solidFill>
              </a:rPr>
              <a:t> : «</a:t>
            </a:r>
            <a:r>
              <a:rPr lang="ru-RU" sz="2800" dirty="0" err="1" smtClean="0">
                <a:solidFill>
                  <a:srgbClr val="FFFFCC"/>
                </a:solidFill>
              </a:rPr>
              <a:t>Іван</a:t>
            </a:r>
            <a:r>
              <a:rPr lang="ru-RU" sz="2800" dirty="0" smtClean="0">
                <a:solidFill>
                  <a:srgbClr val="FFFFCC"/>
                </a:solidFill>
              </a:rPr>
              <a:t> </a:t>
            </a:r>
            <a:r>
              <a:rPr lang="ru-RU" sz="2800" dirty="0" err="1" smtClean="0">
                <a:solidFill>
                  <a:srgbClr val="FFFFCC"/>
                </a:solidFill>
              </a:rPr>
              <a:t>Підкова</a:t>
            </a:r>
            <a:r>
              <a:rPr lang="ru-RU" sz="2800" dirty="0" smtClean="0">
                <a:solidFill>
                  <a:srgbClr val="FFFFCC"/>
                </a:solidFill>
              </a:rPr>
              <a:t> -герой </a:t>
            </a:r>
            <a:r>
              <a:rPr lang="ru-RU" sz="2800" dirty="0" err="1" smtClean="0">
                <a:solidFill>
                  <a:srgbClr val="FFFFCC"/>
                </a:solidFill>
              </a:rPr>
              <a:t>спільної</a:t>
            </a:r>
            <a:r>
              <a:rPr lang="ru-RU" sz="2800" dirty="0" smtClean="0">
                <a:solidFill>
                  <a:srgbClr val="FFFFCC"/>
                </a:solidFill>
              </a:rPr>
              <a:t> </a:t>
            </a:r>
            <a:r>
              <a:rPr lang="ru-RU" sz="2800" dirty="0" err="1" smtClean="0">
                <a:solidFill>
                  <a:srgbClr val="FFFFCC"/>
                </a:solidFill>
              </a:rPr>
              <a:t>боротьби</a:t>
            </a:r>
            <a:r>
              <a:rPr lang="ru-RU" sz="2800" dirty="0" smtClean="0">
                <a:solidFill>
                  <a:srgbClr val="FFFFCC"/>
                </a:solidFill>
              </a:rPr>
              <a:t> </a:t>
            </a:r>
            <a:r>
              <a:rPr lang="ru-RU" sz="2800" dirty="0" err="1" smtClean="0">
                <a:solidFill>
                  <a:srgbClr val="FFFFCC"/>
                </a:solidFill>
              </a:rPr>
              <a:t>російського</a:t>
            </a:r>
            <a:r>
              <a:rPr lang="ru-RU" sz="2800" dirty="0" smtClean="0">
                <a:solidFill>
                  <a:srgbClr val="FFFFCC"/>
                </a:solidFill>
              </a:rPr>
              <a:t>, </a:t>
            </a:r>
            <a:r>
              <a:rPr lang="ru-RU" sz="2800" dirty="0" err="1" smtClean="0">
                <a:solidFill>
                  <a:srgbClr val="FFFFCC"/>
                </a:solidFill>
              </a:rPr>
              <a:t>українського</a:t>
            </a:r>
            <a:r>
              <a:rPr lang="ru-RU" sz="2800" dirty="0" smtClean="0">
                <a:solidFill>
                  <a:srgbClr val="FFFFCC"/>
                </a:solidFill>
              </a:rPr>
              <a:t> та </a:t>
            </a:r>
            <a:r>
              <a:rPr lang="ru-RU" sz="2800" dirty="0" err="1" smtClean="0">
                <a:solidFill>
                  <a:srgbClr val="FFFFCC"/>
                </a:solidFill>
              </a:rPr>
              <a:t>молдавського</a:t>
            </a:r>
            <a:r>
              <a:rPr lang="ru-RU" sz="2800" dirty="0" smtClean="0">
                <a:solidFill>
                  <a:srgbClr val="FFFFCC"/>
                </a:solidFill>
              </a:rPr>
              <a:t> </a:t>
            </a:r>
            <a:r>
              <a:rPr lang="ru-RU" sz="2800" dirty="0" err="1" smtClean="0">
                <a:solidFill>
                  <a:srgbClr val="FFFFCC"/>
                </a:solidFill>
              </a:rPr>
              <a:t>народів</a:t>
            </a:r>
            <a:r>
              <a:rPr lang="ru-RU" sz="2800" dirty="0" smtClean="0">
                <a:solidFill>
                  <a:srgbClr val="FFFFCC"/>
                </a:solidFill>
              </a:rPr>
              <a:t> </a:t>
            </a:r>
            <a:r>
              <a:rPr lang="ru-RU" sz="2800" dirty="0" err="1" smtClean="0">
                <a:solidFill>
                  <a:srgbClr val="FFFFCC"/>
                </a:solidFill>
              </a:rPr>
              <a:t>проти</a:t>
            </a:r>
            <a:r>
              <a:rPr lang="ru-RU" sz="2800" dirty="0" smtClean="0">
                <a:solidFill>
                  <a:srgbClr val="FFFFCC"/>
                </a:solidFill>
              </a:rPr>
              <a:t> </a:t>
            </a:r>
            <a:r>
              <a:rPr lang="ru-RU" sz="2800" dirty="0" err="1" smtClean="0">
                <a:solidFill>
                  <a:srgbClr val="FFFFCC"/>
                </a:solidFill>
              </a:rPr>
              <a:t>турецьких</a:t>
            </a:r>
            <a:r>
              <a:rPr lang="ru-RU" sz="2800" dirty="0" smtClean="0">
                <a:solidFill>
                  <a:srgbClr val="FFFFCC"/>
                </a:solidFill>
              </a:rPr>
              <a:t> </a:t>
            </a:r>
            <a:r>
              <a:rPr lang="ru-RU" sz="2800" dirty="0" err="1" smtClean="0">
                <a:solidFill>
                  <a:srgbClr val="FFFFCC"/>
                </a:solidFill>
              </a:rPr>
              <a:t>поневолювачів</a:t>
            </a:r>
            <a:r>
              <a:rPr lang="ru-RU" sz="2800" dirty="0" smtClean="0">
                <a:solidFill>
                  <a:srgbClr val="FFFFCC"/>
                </a:solidFill>
              </a:rPr>
              <a:t>».</a:t>
            </a:r>
          </a:p>
        </p:txBody>
      </p:sp>
      <p:pic>
        <p:nvPicPr>
          <p:cNvPr id="12291" name="Picture 4" descr="09 Львів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879600"/>
            <a:ext cx="7467600" cy="497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4212289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uk-UA" sz="4000" dirty="0" smtClean="0">
                <a:solidFill>
                  <a:srgbClr val="FFFFCC"/>
                </a:solidFill>
              </a:rPr>
              <a:t>Пам'ятник</a:t>
            </a:r>
            <a:r>
              <a:rPr lang="ru-RU" sz="4000" dirty="0" smtClean="0">
                <a:solidFill>
                  <a:srgbClr val="FFFFCC"/>
                </a:solidFill>
              </a:rPr>
              <a:t> у </a:t>
            </a:r>
            <a:r>
              <a:rPr lang="ru-RU" sz="4000" dirty="0" err="1" smtClean="0">
                <a:solidFill>
                  <a:srgbClr val="FFFFCC"/>
                </a:solidFill>
              </a:rPr>
              <a:t>Черкасах</a:t>
            </a:r>
            <a:endParaRPr lang="ru-RU" sz="4000" dirty="0" smtClean="0">
              <a:solidFill>
                <a:srgbClr val="FFFFCC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defRPr/>
            </a:pPr>
            <a:r>
              <a:rPr lang="uk-UA" sz="3600" dirty="0" smtClean="0"/>
              <a:t>Розташований у сквері Богдана Хмельницького на Замковій горі.</a:t>
            </a:r>
            <a:endParaRPr lang="ru-RU" sz="3600" dirty="0"/>
          </a:p>
        </p:txBody>
      </p:sp>
      <p:pic>
        <p:nvPicPr>
          <p:cNvPr id="13316" name="Picture 4" descr="04 Черкас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47800"/>
            <a:ext cx="4117975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91086811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28600"/>
            <a:ext cx="9144000" cy="143192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800" smtClean="0">
                <a:solidFill>
                  <a:srgbClr val="FFFFCC"/>
                </a:solidFill>
              </a:rPr>
              <a:t>Пам'ятник являє собою бронзову скульптуру Івана Підкови заввишки 2 метри з булавою в руці</a:t>
            </a:r>
          </a:p>
        </p:txBody>
      </p:sp>
      <p:pic>
        <p:nvPicPr>
          <p:cNvPr id="14339" name="Picture 4" descr="05 Черкас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676400"/>
            <a:ext cx="3881438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79877527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28794" y="0"/>
            <a:ext cx="5486400" cy="485776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Picture 2" descr="news997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0"/>
            <a:ext cx="7358114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15" name="Rectangle 11"/>
          <p:cNvSpPr>
            <a:spLocks noGrp="1" noRot="1" noChangeArrowheads="1"/>
          </p:cNvSpPr>
          <p:nvPr>
            <p:ph type="title"/>
          </p:nvPr>
        </p:nvSpPr>
        <p:spPr>
          <a:xfrm>
            <a:off x="0" y="381000"/>
            <a:ext cx="9144000" cy="1050925"/>
          </a:xfrm>
        </p:spPr>
        <p:txBody>
          <a:bodyPr/>
          <a:lstStyle/>
          <a:p>
            <a:pPr algn="ctr" eaLnBrk="1" hangingPunct="1">
              <a:defRPr/>
            </a:pPr>
            <a:r>
              <a:rPr lang="uk-UA" sz="2400" smtClean="0"/>
              <a:t> </a:t>
            </a:r>
            <a:r>
              <a:rPr lang="ru-RU" sz="1800" smtClean="0"/>
              <a:t>Кожного року козаки Прикарпатської Січі Українського козацтва віддають належні почесті національному герою, славному отаманові запорозького козацтва Івану Підкові</a:t>
            </a:r>
          </a:p>
        </p:txBody>
      </p:sp>
      <p:pic>
        <p:nvPicPr>
          <p:cNvPr id="15363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466850"/>
            <a:ext cx="5105400" cy="3665538"/>
          </a:xfrm>
        </p:spPr>
      </p:pic>
      <p:sp>
        <p:nvSpPr>
          <p:cNvPr id="72714" name="Rectangle 10"/>
          <p:cNvSpPr>
            <a:spLocks noGrp="1" noRot="1" noChangeArrowheads="1"/>
          </p:cNvSpPr>
          <p:nvPr>
            <p:ph sz="quarter" idx="2"/>
          </p:nvPr>
        </p:nvSpPr>
        <p:spPr>
          <a:xfrm>
            <a:off x="4572000" y="1905000"/>
            <a:ext cx="4273550" cy="25908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800" dirty="0" smtClean="0"/>
              <a:t>16 </a:t>
            </a:r>
            <a:r>
              <a:rPr lang="ru-RU" sz="2800" dirty="0" err="1" smtClean="0"/>
              <a:t>червня</a:t>
            </a:r>
            <a:r>
              <a:rPr lang="ru-RU" sz="2800" dirty="0" smtClean="0"/>
              <a:t> </a:t>
            </a:r>
            <a:r>
              <a:rPr lang="ru-RU" sz="2800" dirty="0" err="1" smtClean="0"/>
              <a:t>вшановується</a:t>
            </a:r>
            <a:r>
              <a:rPr lang="ru-RU" sz="2800" dirty="0" smtClean="0"/>
              <a:t>  </a:t>
            </a:r>
            <a:r>
              <a:rPr lang="ru-RU" sz="2800" dirty="0" err="1" smtClean="0"/>
              <a:t>пам</a:t>
            </a:r>
            <a:r>
              <a:rPr lang="en-US" sz="2800" dirty="0" smtClean="0"/>
              <a:t>`</a:t>
            </a:r>
            <a:r>
              <a:rPr lang="ru-RU" sz="2800" dirty="0" smtClean="0"/>
              <a:t>ять славного </a:t>
            </a:r>
            <a:r>
              <a:rPr lang="ru-RU" sz="2800" dirty="0" err="1" smtClean="0"/>
              <a:t>гетьмана</a:t>
            </a:r>
            <a:r>
              <a:rPr lang="ru-RU" sz="2800" dirty="0" smtClean="0"/>
              <a:t> </a:t>
            </a:r>
            <a:r>
              <a:rPr lang="ru-RU" sz="2800" dirty="0" err="1" smtClean="0"/>
              <a:t>почесною</a:t>
            </a:r>
            <a:r>
              <a:rPr lang="ru-RU" sz="2800" dirty="0" smtClean="0"/>
              <a:t> </a:t>
            </a:r>
            <a:r>
              <a:rPr lang="ru-RU" sz="2800" dirty="0" err="1" smtClean="0"/>
              <a:t>вартою</a:t>
            </a:r>
            <a:r>
              <a:rPr lang="ru-RU" sz="2800" dirty="0" smtClean="0"/>
              <a:t>, </a:t>
            </a:r>
            <a:r>
              <a:rPr lang="ru-RU" sz="2800" dirty="0" err="1" smtClean="0"/>
              <a:t>покладанням</a:t>
            </a:r>
            <a:r>
              <a:rPr lang="ru-RU" sz="2800" dirty="0" smtClean="0"/>
              <a:t> </a:t>
            </a:r>
            <a:r>
              <a:rPr lang="ru-RU" sz="2800" dirty="0" err="1" smtClean="0"/>
              <a:t>вінків</a:t>
            </a:r>
            <a:r>
              <a:rPr lang="ru-RU" sz="2800" dirty="0" smtClean="0"/>
              <a:t>. </a:t>
            </a:r>
            <a:r>
              <a:rPr lang="ru-RU" sz="2800" dirty="0" err="1" smtClean="0"/>
              <a:t>військовим</a:t>
            </a:r>
            <a:r>
              <a:rPr lang="ru-RU" sz="2800" dirty="0" smtClean="0"/>
              <a:t> салютом</a:t>
            </a:r>
            <a:r>
              <a:rPr lang="ru-RU" sz="2400" dirty="0" smtClean="0"/>
              <a:t>.</a:t>
            </a:r>
          </a:p>
        </p:txBody>
      </p:sp>
      <p:sp>
        <p:nvSpPr>
          <p:cNvPr id="72716" name="Rectangle 12"/>
          <p:cNvSpPr>
            <a:spLocks noGrp="1" noRot="1" noChangeArrowheads="1"/>
          </p:cNvSpPr>
          <p:nvPr>
            <p:ph type="body" sz="half" idx="3"/>
          </p:nvPr>
        </p:nvSpPr>
        <p:spPr>
          <a:xfrm>
            <a:off x="685800" y="5105400"/>
            <a:ext cx="3657600" cy="18669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err="1" smtClean="0"/>
              <a:t>Відправа-реквієм</a:t>
            </a:r>
            <a:r>
              <a:rPr lang="ru-RU" sz="2800" dirty="0" smtClean="0"/>
              <a:t>, проведена священниками</a:t>
            </a:r>
          </a:p>
        </p:txBody>
      </p:sp>
    </p:spTree>
    <p:extLst>
      <p:ext uri="{BB962C8B-B14F-4D97-AF65-F5344CB8AC3E}">
        <p14:creationId xmlns="" xmlns:p14="http://schemas.microsoft.com/office/powerpoint/2010/main" val="54568924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9" name="Rectangle 13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4114800" y="609600"/>
            <a:ext cx="4800600" cy="55626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err="1" smtClean="0"/>
              <a:t>Презентац</a:t>
            </a:r>
            <a:r>
              <a:rPr lang="uk-UA" dirty="0" err="1" smtClean="0"/>
              <a:t>ію</a:t>
            </a:r>
            <a:r>
              <a:rPr lang="uk-UA" dirty="0" smtClean="0"/>
              <a:t> підготувала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dirty="0" smtClean="0"/>
              <a:t>   Волошин Вікторія Іванівна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dirty="0" smtClean="0"/>
              <a:t>   учитель української мови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dirty="0" smtClean="0"/>
              <a:t>   і літератури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dirty="0" smtClean="0"/>
              <a:t>   та світової літератури,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dirty="0" smtClean="0"/>
              <a:t>   </a:t>
            </a:r>
            <a:r>
              <a:rPr lang="uk-UA" dirty="0" err="1" smtClean="0"/>
              <a:t>Великолучківської</a:t>
            </a:r>
            <a:endParaRPr lang="uk-UA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dirty="0" smtClean="0"/>
              <a:t>   ЗОШ </a:t>
            </a:r>
            <a:r>
              <a:rPr lang="en-US" dirty="0" smtClean="0"/>
              <a:t>I-III </a:t>
            </a:r>
            <a:r>
              <a:rPr lang="uk-UA" dirty="0" smtClean="0"/>
              <a:t>ст.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p:txBody>
      </p:sp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38862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99308899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329642" cy="6297634"/>
          </a:xfrm>
        </p:spPr>
        <p:txBody>
          <a:bodyPr>
            <a:noAutofit/>
          </a:bodyPr>
          <a:lstStyle/>
          <a:p>
            <a:pPr algn="l"/>
            <a:r>
              <a:rPr lang="uk-UA" sz="3600" b="1" dirty="0" smtClean="0"/>
              <a:t>                  Словникова робота</a:t>
            </a:r>
            <a:r>
              <a:rPr lang="uk-UA" sz="3600" dirty="0" smtClean="0"/>
              <a:t/>
            </a:r>
            <a:br>
              <a:rPr lang="uk-UA" sz="3600" dirty="0" smtClean="0"/>
            </a:br>
            <a:r>
              <a:rPr lang="uk-UA" sz="3600" dirty="0" smtClean="0"/>
              <a:t>Китайка-різновид тканини.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Лиман - озеро на </a:t>
            </a:r>
            <a:r>
              <a:rPr lang="ru-RU" sz="3600" dirty="0" err="1" smtClean="0"/>
              <a:t>півдні</a:t>
            </a:r>
            <a:r>
              <a:rPr lang="ru-RU" sz="3600" dirty="0" smtClean="0"/>
              <a:t> </a:t>
            </a:r>
            <a:r>
              <a:rPr lang="ru-RU" sz="3600" dirty="0" err="1" smtClean="0"/>
              <a:t>України</a:t>
            </a:r>
            <a:r>
              <a:rPr lang="ru-RU" sz="3600" dirty="0" smtClean="0"/>
              <a:t>.</a:t>
            </a:r>
            <a:br>
              <a:rPr lang="ru-RU" sz="3600" dirty="0" smtClean="0"/>
            </a:br>
            <a:r>
              <a:rPr lang="ru-RU" sz="3600" dirty="0" smtClean="0"/>
              <a:t>Байдак - великий </a:t>
            </a:r>
            <a:r>
              <a:rPr lang="ru-RU" sz="3600" dirty="0" err="1" smtClean="0"/>
              <a:t>човен</a:t>
            </a:r>
            <a:r>
              <a:rPr lang="ru-RU" sz="3600" dirty="0" smtClean="0"/>
              <a:t>.</a:t>
            </a:r>
            <a:br>
              <a:rPr lang="ru-RU" sz="3600" dirty="0" smtClean="0"/>
            </a:br>
            <a:r>
              <a:rPr lang="ru-RU" sz="3600" dirty="0" err="1" smtClean="0"/>
              <a:t>Рибалка</a:t>
            </a:r>
            <a:r>
              <a:rPr lang="ru-RU" sz="3600" dirty="0" smtClean="0"/>
              <a:t> - птах, </a:t>
            </a:r>
            <a:r>
              <a:rPr lang="ru-RU" sz="3600" dirty="0" err="1" smtClean="0"/>
              <a:t>який</a:t>
            </a:r>
            <a:r>
              <a:rPr lang="ru-RU" sz="3600" dirty="0" smtClean="0"/>
              <a:t> живиться </a:t>
            </a:r>
            <a:r>
              <a:rPr lang="ru-RU" sz="3600" dirty="0" err="1" smtClean="0"/>
              <a:t>рибою</a:t>
            </a:r>
            <a:r>
              <a:rPr lang="ru-RU" sz="3600" dirty="0" smtClean="0"/>
              <a:t>.</a:t>
            </a:r>
            <a:br>
              <a:rPr lang="ru-RU" sz="3600" dirty="0" smtClean="0"/>
            </a:br>
            <a:r>
              <a:rPr lang="ru-RU" sz="3600" dirty="0" smtClean="0"/>
              <a:t>Синоп - </a:t>
            </a:r>
            <a:r>
              <a:rPr lang="ru-RU" sz="3600" dirty="0" err="1" smtClean="0"/>
              <a:t>турецьке</a:t>
            </a:r>
            <a:r>
              <a:rPr lang="ru-RU" sz="3600" dirty="0" smtClean="0"/>
              <a:t> </a:t>
            </a:r>
            <a:r>
              <a:rPr lang="ru-RU" sz="3600" dirty="0" err="1" smtClean="0"/>
              <a:t>місто</a:t>
            </a:r>
            <a:r>
              <a:rPr lang="ru-RU" sz="3600" dirty="0" smtClean="0"/>
              <a:t> на </a:t>
            </a:r>
            <a:r>
              <a:rPr lang="ru-RU" sz="3600" dirty="0" err="1" smtClean="0"/>
              <a:t>березі</a:t>
            </a:r>
            <a:r>
              <a:rPr lang="ru-RU" sz="3600" dirty="0" smtClean="0"/>
              <a:t> Чорного мор</a:t>
            </a:r>
            <a:r>
              <a:rPr lang="uk-UA" sz="3600" dirty="0" smtClean="0"/>
              <a:t>я.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uk-UA" sz="3600" dirty="0" err="1" smtClean="0"/>
              <a:t>Царград-давня</a:t>
            </a:r>
            <a:r>
              <a:rPr lang="uk-UA" sz="3600" dirty="0" smtClean="0"/>
              <a:t> </a:t>
            </a:r>
            <a:r>
              <a:rPr lang="uk-UA" sz="3600" dirty="0" err="1" smtClean="0"/>
              <a:t>слов</a:t>
            </a:r>
            <a:r>
              <a:rPr lang="ru-RU" sz="3600" dirty="0" smtClean="0"/>
              <a:t>’</a:t>
            </a:r>
            <a:r>
              <a:rPr lang="uk-UA" sz="3600" dirty="0" err="1" smtClean="0"/>
              <a:t>янська</a:t>
            </a:r>
            <a:r>
              <a:rPr lang="uk-UA" sz="3600" dirty="0" smtClean="0"/>
              <a:t> назва Константинополя(Стамбула),колишньої столиці Туреччини.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ІВАН ПІДКОВА-ГЕТЬМАН ВІЙСЬКА ЗАПОРОЗЬКОГО</a:t>
            </a:r>
            <a:endParaRPr lang="ru-RU" dirty="0"/>
          </a:p>
        </p:txBody>
      </p:sp>
      <p:pic>
        <p:nvPicPr>
          <p:cNvPr id="4" name="Содержимое 3" descr="http://kanevala.narod.ru/pidkova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428736"/>
            <a:ext cx="6572296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496944" cy="5328592"/>
          </a:xfrm>
        </p:spPr>
        <p:txBody>
          <a:bodyPr>
            <a:noAutofit/>
          </a:bodyPr>
          <a:lstStyle/>
          <a:p>
            <a:pPr algn="l"/>
            <a:r>
              <a:rPr lang="uk-UA" sz="3600" b="1" dirty="0" smtClean="0"/>
              <a:t>                        Робота в групах</a:t>
            </a:r>
            <a:r>
              <a:rPr lang="uk-UA" sz="3600" dirty="0" smtClean="0"/>
              <a:t/>
            </a:r>
            <a:br>
              <a:rPr lang="uk-UA" sz="3600" dirty="0" smtClean="0"/>
            </a:br>
            <a:r>
              <a:rPr lang="uk-UA" sz="3600" dirty="0" smtClean="0"/>
              <a:t>Кожна група свою відповідь має розпочати так: «Ми шукали такий художній засіб, як …. . Це – …..(дати визначення)». А далі озвучити результати своєї роботи.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uk-UA" sz="3600" dirty="0" smtClean="0"/>
              <a:t>І група шукає: рефрени, риторичні запитання;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uk-UA" sz="3600" dirty="0" smtClean="0"/>
              <a:t>ІІ група: епітети;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uk-UA" sz="3600" dirty="0" smtClean="0"/>
              <a:t>ІІІ група: порівняння;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uk-UA" sz="3600" dirty="0" smtClean="0"/>
              <a:t>І</a:t>
            </a:r>
            <a:r>
              <a:rPr lang="en-US" sz="3600" dirty="0" smtClean="0"/>
              <a:t>V</a:t>
            </a:r>
            <a:r>
              <a:rPr lang="uk-UA" sz="3600" dirty="0" smtClean="0"/>
              <a:t> група: звертання;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en-US" sz="3600" dirty="0" smtClean="0"/>
              <a:t>V</a:t>
            </a:r>
            <a:r>
              <a:rPr lang="uk-UA" sz="3600" dirty="0" smtClean="0"/>
              <a:t> група: риторичні оклики;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en-US" sz="3600" dirty="0" smtClean="0"/>
              <a:t>V</a:t>
            </a:r>
            <a:r>
              <a:rPr lang="uk-UA" sz="3600" dirty="0" smtClean="0"/>
              <a:t>І група: метафори.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1073723"/>
            <a:ext cx="889248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</a:rPr>
              <a:t>VII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</a:rPr>
              <a:t>.ДОМАШНЄ ЗАВДАННЯ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</a:rPr>
              <a:t>1.Прочитати</a:t>
            </a:r>
            <a:r>
              <a:rPr lang="uk-UA" sz="4000" dirty="0" smtClean="0">
                <a:latin typeface="Arial Black" pitchFamily="34" charset="0"/>
                <a:ea typeface="Times New Roman" pitchFamily="18" charset="0"/>
              </a:rPr>
              <a:t> 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</a:rPr>
              <a:t>поему «Тарасова ніч» Т.Г.Шевченка.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</a:rPr>
              <a:t>2.Написати</a:t>
            </a:r>
            <a:r>
              <a:rPr lang="uk-UA" sz="4000" dirty="0" smtClean="0">
                <a:latin typeface="Arial Black" pitchFamily="34" charset="0"/>
                <a:ea typeface="Times New Roman" pitchFamily="18" charset="0"/>
              </a:rPr>
              <a:t> 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</a:rPr>
              <a:t>твір-мініатюру на тему «Для чого ми маємо знати минуле нашого народу?»</a:t>
            </a:r>
            <a:endParaRPr kumimoji="0" lang="uk-UA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2" descr="http://www.sich.in.ua/UserFiles/Image/person/pidkov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357298"/>
            <a:ext cx="8177950" cy="53578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dirty="0" smtClean="0">
                <a:latin typeface="Arial Black" pitchFamily="34" charset="0"/>
              </a:rPr>
              <a:t>ХАРАКТЕРИСТИКА ГОЛОВНОГО ГЕРОЯ.ПРИЙОМ “ДОМІНО”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071679"/>
            <a:ext cx="7815290" cy="1528772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Arial Black" pitchFamily="34" charset="0"/>
              </a:rPr>
              <a:t>ТЕМА.ІСТОРИЧНА ОСНОВА ПОЕМИ”ІВАН ПІДКОВА”.ПАТРІОТИЧНІ МОТИВИ,ГЕРОЇЧНИЙ ПАФОС ТВОРУ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85720" y="-1785974"/>
            <a:ext cx="8615394" cy="4857784"/>
          </a:xfrm>
        </p:spPr>
        <p:txBody>
          <a:bodyPr>
            <a:noAutofit/>
          </a:bodyPr>
          <a:lstStyle/>
          <a:p>
            <a:pPr algn="l"/>
            <a:r>
              <a:rPr lang="uk-UA" sz="2400" dirty="0" smtClean="0"/>
              <a:t/>
            </a:r>
            <a:br>
              <a:rPr lang="uk-UA" sz="2400" dirty="0" smtClean="0"/>
            </a:br>
            <a:r>
              <a:rPr lang="uk-UA" sz="2400" dirty="0" smtClean="0"/>
              <a:t/>
            </a:r>
            <a:br>
              <a:rPr lang="uk-UA" sz="2400" dirty="0" smtClean="0"/>
            </a:br>
            <a:r>
              <a:rPr lang="uk-UA" sz="2400" dirty="0" smtClean="0"/>
              <a:t/>
            </a:r>
            <a:br>
              <a:rPr lang="uk-UA" sz="2400" dirty="0" smtClean="0"/>
            </a:br>
            <a:r>
              <a:rPr lang="uk-UA" sz="2400" dirty="0" smtClean="0"/>
              <a:t/>
            </a:r>
            <a:br>
              <a:rPr lang="uk-UA" sz="2400" dirty="0" smtClean="0"/>
            </a:br>
            <a:r>
              <a:rPr lang="uk-UA" sz="2400" dirty="0" smtClean="0"/>
              <a:t/>
            </a:r>
            <a:br>
              <a:rPr lang="uk-UA" sz="2400" dirty="0" smtClean="0"/>
            </a:br>
            <a:r>
              <a:rPr lang="uk-UA" sz="2400" dirty="0" smtClean="0"/>
              <a:t/>
            </a:r>
            <a:br>
              <a:rPr lang="uk-UA" sz="2400" dirty="0" smtClean="0"/>
            </a:br>
            <a:r>
              <a:rPr lang="uk-UA" sz="2400" dirty="0" smtClean="0"/>
              <a:t/>
            </a:r>
            <a:br>
              <a:rPr lang="uk-UA" sz="2400" dirty="0" smtClean="0"/>
            </a:br>
            <a:r>
              <a:rPr lang="uk-UA" sz="2400" i="1" dirty="0" smtClean="0"/>
              <a:t/>
            </a:r>
            <a:br>
              <a:rPr lang="uk-UA" sz="2400" i="1" dirty="0" smtClean="0"/>
            </a:br>
            <a:r>
              <a:rPr lang="uk-UA" sz="2400" i="1" dirty="0" smtClean="0"/>
              <a:t/>
            </a:r>
            <a:br>
              <a:rPr lang="uk-UA" sz="2400" i="1" dirty="0" smtClean="0"/>
            </a:br>
            <a:r>
              <a:rPr lang="uk-UA" sz="2400" i="1" dirty="0" smtClean="0"/>
              <a:t/>
            </a:r>
            <a:br>
              <a:rPr lang="uk-UA" sz="2400" i="1" dirty="0" smtClean="0"/>
            </a:br>
            <a:r>
              <a:rPr lang="uk-UA" sz="2400" i="1" dirty="0" smtClean="0"/>
              <a:t/>
            </a:r>
            <a:br>
              <a:rPr lang="uk-UA" sz="2400" i="1" dirty="0" smtClean="0"/>
            </a:br>
            <a:r>
              <a:rPr lang="uk-UA" sz="2400" i="1" dirty="0" smtClean="0"/>
              <a:t/>
            </a:r>
            <a:br>
              <a:rPr lang="uk-UA" sz="2400" i="1" dirty="0" smtClean="0"/>
            </a:br>
            <a:r>
              <a:rPr lang="uk-UA" sz="2400" i="1" dirty="0" smtClean="0"/>
              <a:t/>
            </a:r>
            <a:br>
              <a:rPr lang="uk-UA" sz="2400" i="1" dirty="0" smtClean="0"/>
            </a:br>
            <a:r>
              <a:rPr lang="uk-UA" sz="2400" i="1" dirty="0" smtClean="0"/>
              <a:t/>
            </a:r>
            <a:br>
              <a:rPr lang="uk-UA" sz="2400" i="1" dirty="0" smtClean="0"/>
            </a:br>
            <a:r>
              <a:rPr lang="uk-UA" sz="2400" i="1" dirty="0" smtClean="0"/>
              <a:t/>
            </a:r>
            <a:br>
              <a:rPr lang="uk-UA" sz="2400" i="1" dirty="0" smtClean="0"/>
            </a:br>
            <a:r>
              <a:rPr lang="uk-UA" sz="2400" i="1" dirty="0" smtClean="0"/>
              <a:t/>
            </a:r>
            <a:br>
              <a:rPr lang="uk-UA" sz="2400" i="1" dirty="0" smtClean="0"/>
            </a:br>
            <a:r>
              <a:rPr lang="uk-UA" sz="2800" b="1" dirty="0" smtClean="0">
                <a:latin typeface="Arial Black" pitchFamily="34" charset="0"/>
              </a:rPr>
              <a:t>Мета: ознайомити учнів зі змістом поеми, з’ясувати її історичну основу; </a:t>
            </a:r>
            <a:br>
              <a:rPr lang="uk-UA" sz="2800" b="1" dirty="0" smtClean="0">
                <a:latin typeface="Arial Black" pitchFamily="34" charset="0"/>
              </a:rPr>
            </a:br>
            <a:r>
              <a:rPr lang="uk-UA" sz="2800" b="1" dirty="0" smtClean="0">
                <a:latin typeface="Arial Black" pitchFamily="34" charset="0"/>
              </a:rPr>
              <a:t>подати відомості про Івана Підкову як видатну  особистість в історії українського козацтва; </a:t>
            </a:r>
            <a:br>
              <a:rPr lang="uk-UA" sz="2800" b="1" dirty="0" smtClean="0">
                <a:latin typeface="Arial Black" pitchFamily="34" charset="0"/>
              </a:rPr>
            </a:br>
            <a:r>
              <a:rPr lang="uk-UA" sz="2800" b="1" dirty="0" smtClean="0">
                <a:latin typeface="Arial Black" pitchFamily="34" charset="0"/>
              </a:rPr>
              <a:t>з’ясувати характерні риси, притаманні козакам; 	</a:t>
            </a:r>
            <a:br>
              <a:rPr lang="uk-UA" sz="2800" b="1" dirty="0" smtClean="0">
                <a:latin typeface="Arial Black" pitchFamily="34" charset="0"/>
              </a:rPr>
            </a:br>
            <a:r>
              <a:rPr lang="uk-UA" sz="2800" b="1" dirty="0" smtClean="0">
                <a:latin typeface="Arial Black" pitchFamily="34" charset="0"/>
              </a:rPr>
              <a:t>вчити аналізувати художні особливості поеми; </a:t>
            </a:r>
            <a:r>
              <a:rPr lang="ru-RU" sz="2800" b="1" dirty="0" smtClean="0">
                <a:latin typeface="Arial Black" pitchFamily="34" charset="0"/>
              </a:rPr>
              <a:t/>
            </a:r>
            <a:br>
              <a:rPr lang="ru-RU" sz="2800" b="1" dirty="0" smtClean="0">
                <a:latin typeface="Arial Black" pitchFamily="34" charset="0"/>
              </a:rPr>
            </a:br>
            <a:r>
              <a:rPr lang="uk-UA" sz="2800" b="1" dirty="0" smtClean="0">
                <a:latin typeface="Arial Black" pitchFamily="34" charset="0"/>
              </a:rPr>
              <a:t>розвивати логічне та образне мислення,  культуру зв’язного мовлення, пам’ять; </a:t>
            </a:r>
            <a:br>
              <a:rPr lang="uk-UA" sz="2800" b="1" dirty="0" smtClean="0">
                <a:latin typeface="Arial Black" pitchFamily="34" charset="0"/>
              </a:rPr>
            </a:br>
            <a:r>
              <a:rPr lang="uk-UA" sz="2800" b="1" dirty="0" smtClean="0">
                <a:latin typeface="Arial Black" pitchFamily="34" charset="0"/>
              </a:rPr>
              <a:t>формувати кругозір, світогляд школярів;</a:t>
            </a:r>
            <a:r>
              <a:rPr lang="ru-RU" sz="2800" b="1" dirty="0" smtClean="0">
                <a:latin typeface="Arial Black" pitchFamily="34" charset="0"/>
              </a:rPr>
              <a:t/>
            </a:r>
            <a:br>
              <a:rPr lang="ru-RU" sz="2800" b="1" dirty="0" smtClean="0">
                <a:latin typeface="Arial Black" pitchFamily="34" charset="0"/>
              </a:rPr>
            </a:br>
            <a:r>
              <a:rPr lang="uk-UA" sz="2800" b="1" dirty="0" smtClean="0">
                <a:latin typeface="Arial Black" pitchFamily="34" charset="0"/>
              </a:rPr>
              <a:t>виховувати почуття патріотизму, пошани до героїчного минулого наших пращурів.</a:t>
            </a:r>
            <a:r>
              <a:rPr lang="ru-RU" sz="2800" b="1" dirty="0" smtClean="0">
                <a:latin typeface="Arial Black" pitchFamily="34" charset="0"/>
              </a:rPr>
              <a:t/>
            </a:r>
            <a:br>
              <a:rPr lang="ru-RU" sz="2800" b="1" dirty="0" smtClean="0">
                <a:latin typeface="Arial Black" pitchFamily="34" charset="0"/>
              </a:rPr>
            </a:br>
            <a:endParaRPr lang="ru-RU" sz="28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User\Рабочий стол\Козаки.Картини\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676400"/>
            <a:ext cx="7772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28600"/>
            <a:ext cx="8458200" cy="1508125"/>
          </a:xfrm>
        </p:spPr>
        <p:txBody>
          <a:bodyPr/>
          <a:lstStyle/>
          <a:p>
            <a:pPr>
              <a:defRPr/>
            </a:pPr>
            <a:r>
              <a:rPr lang="uk-UA" sz="3600" dirty="0" smtClean="0"/>
              <a:t>СИМВОЛИ ВЛАДИ ГЕТЬМАНА</a:t>
            </a:r>
            <a:endParaRPr lang="ru-RU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0" name="Rectangle 6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3200" smtClean="0">
                <a:solidFill>
                  <a:srgbClr val="FFFF99"/>
                </a:solidFill>
              </a:rPr>
              <a:t>Вшанування пам’ят</a:t>
            </a:r>
            <a:r>
              <a:rPr lang="uk-UA" sz="3200" smtClean="0">
                <a:solidFill>
                  <a:srgbClr val="FFFF99"/>
                </a:solidFill>
              </a:rPr>
              <a:t>і козацького гетьмана Івана Підкови</a:t>
            </a:r>
            <a:endParaRPr lang="ru-RU" sz="3200" smtClean="0">
              <a:solidFill>
                <a:srgbClr val="FFFF99"/>
              </a:solidFill>
            </a:endParaRPr>
          </a:p>
        </p:txBody>
      </p:sp>
      <p:pic>
        <p:nvPicPr>
          <p:cNvPr id="3075" name="Picture 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3275" y="1600200"/>
            <a:ext cx="3817938" cy="4876800"/>
          </a:xfrm>
        </p:spPr>
      </p:pic>
      <p:sp>
        <p:nvSpPr>
          <p:cNvPr id="52232" name="Rectangle 8"/>
          <p:cNvSpPr>
            <a:spLocks noGrp="1" noRot="1" noChangeArrowheads="1"/>
          </p:cNvSpPr>
          <p:nvPr>
            <p:ph sz="half" idx="2"/>
          </p:nvPr>
        </p:nvSpPr>
        <p:spPr>
          <a:xfrm>
            <a:off x="4918075" y="1905000"/>
            <a:ext cx="4225925" cy="4191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b="1" i="1" dirty="0" err="1" smtClean="0">
                <a:solidFill>
                  <a:schemeClr val="tx2"/>
                </a:solidFill>
                <a:latin typeface="Blackadder ITC" pitchFamily="82" charset="0"/>
              </a:rPr>
              <a:t>Було</a:t>
            </a:r>
            <a:r>
              <a:rPr lang="ru-RU" b="1" i="1" dirty="0" smtClean="0">
                <a:solidFill>
                  <a:schemeClr val="tx2"/>
                </a:solidFill>
                <a:latin typeface="Blackadder ITC" pitchFamily="82" charset="0"/>
              </a:rPr>
              <a:t> колись — в </a:t>
            </a:r>
            <a:r>
              <a:rPr lang="ru-RU" b="1" i="1" dirty="0" err="1" smtClean="0">
                <a:solidFill>
                  <a:schemeClr val="tx2"/>
                </a:solidFill>
                <a:latin typeface="Blackadder ITC" pitchFamily="82" charset="0"/>
              </a:rPr>
              <a:t>Україні</a:t>
            </a:r>
            <a:r>
              <a:rPr lang="ru-RU" b="1" i="1" dirty="0" smtClean="0">
                <a:solidFill>
                  <a:schemeClr val="tx2"/>
                </a:solidFill>
                <a:latin typeface="Blackadder ITC" pitchFamily="82" charset="0"/>
              </a:rPr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i="1" dirty="0" err="1" smtClean="0">
                <a:solidFill>
                  <a:schemeClr val="tx2"/>
                </a:solidFill>
                <a:latin typeface="Blackadder ITC" pitchFamily="82" charset="0"/>
              </a:rPr>
              <a:t>Ревіли</a:t>
            </a:r>
            <a:r>
              <a:rPr lang="ru-RU" b="1" i="1" dirty="0" smtClean="0">
                <a:solidFill>
                  <a:schemeClr val="tx2"/>
                </a:solidFill>
                <a:latin typeface="Blackadder ITC" pitchFamily="82" charset="0"/>
              </a:rPr>
              <a:t> </a:t>
            </a:r>
            <a:r>
              <a:rPr lang="ru-RU" b="1" i="1" dirty="0" err="1" smtClean="0">
                <a:solidFill>
                  <a:schemeClr val="tx2"/>
                </a:solidFill>
                <a:latin typeface="Blackadder ITC" pitchFamily="82" charset="0"/>
              </a:rPr>
              <a:t>гармати</a:t>
            </a:r>
            <a:r>
              <a:rPr lang="ru-RU" b="1" i="1" dirty="0" smtClean="0">
                <a:solidFill>
                  <a:schemeClr val="tx2"/>
                </a:solidFill>
                <a:latin typeface="Blackadder ITC" pitchFamily="82" charset="0"/>
              </a:rPr>
              <a:t>;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i="1" dirty="0" err="1" smtClean="0">
                <a:solidFill>
                  <a:schemeClr val="tx2"/>
                </a:solidFill>
                <a:latin typeface="Blackadder ITC" pitchFamily="82" charset="0"/>
              </a:rPr>
              <a:t>Було</a:t>
            </a:r>
            <a:r>
              <a:rPr lang="ru-RU" b="1" i="1" dirty="0" smtClean="0">
                <a:solidFill>
                  <a:schemeClr val="tx2"/>
                </a:solidFill>
                <a:latin typeface="Blackadder ITC" pitchFamily="82" charset="0"/>
              </a:rPr>
              <a:t> колись — </a:t>
            </a:r>
            <a:r>
              <a:rPr lang="ru-RU" b="1" i="1" dirty="0" err="1" smtClean="0">
                <a:solidFill>
                  <a:schemeClr val="tx2"/>
                </a:solidFill>
                <a:latin typeface="Blackadder ITC" pitchFamily="82" charset="0"/>
              </a:rPr>
              <a:t>запорожці</a:t>
            </a:r>
            <a:r>
              <a:rPr lang="ru-RU" b="1" i="1" dirty="0" smtClean="0">
                <a:solidFill>
                  <a:schemeClr val="tx2"/>
                </a:solidFill>
                <a:latin typeface="Blackadder ITC" pitchFamily="82" charset="0"/>
              </a:rPr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i="1" dirty="0" err="1" smtClean="0">
                <a:solidFill>
                  <a:schemeClr val="tx2"/>
                </a:solidFill>
                <a:latin typeface="Blackadder ITC" pitchFamily="82" charset="0"/>
              </a:rPr>
              <a:t>Вміли</a:t>
            </a:r>
            <a:r>
              <a:rPr lang="ru-RU" b="1" i="1" dirty="0" smtClean="0">
                <a:solidFill>
                  <a:schemeClr val="tx2"/>
                </a:solidFill>
                <a:latin typeface="Blackadder ITC" pitchFamily="82" charset="0"/>
              </a:rPr>
              <a:t> </a:t>
            </a:r>
            <a:r>
              <a:rPr lang="ru-RU" b="1" i="1" dirty="0" err="1" smtClean="0">
                <a:solidFill>
                  <a:schemeClr val="tx2"/>
                </a:solidFill>
                <a:latin typeface="Blackadder ITC" pitchFamily="82" charset="0"/>
              </a:rPr>
              <a:t>панувати</a:t>
            </a:r>
            <a:r>
              <a:rPr lang="ru-RU" b="1" i="1" dirty="0" smtClean="0">
                <a:solidFill>
                  <a:schemeClr val="tx2"/>
                </a:solidFill>
                <a:latin typeface="Blackadder ITC" pitchFamily="82" charset="0"/>
              </a:rPr>
              <a:t>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b="1" i="1" dirty="0" smtClean="0">
              <a:solidFill>
                <a:schemeClr val="tx2"/>
              </a:solidFill>
              <a:latin typeface="Blackadder ITC" pitchFamily="82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b="1" i="1" dirty="0" smtClean="0">
                <a:solidFill>
                  <a:schemeClr val="tx2"/>
                </a:solidFill>
                <a:latin typeface="Blackadder ITC" pitchFamily="82" charset="0"/>
              </a:rPr>
              <a:t>        Тарас Шевченко</a:t>
            </a:r>
            <a:endParaRPr lang="ru-RU" b="1" i="1" dirty="0" smtClean="0">
              <a:solidFill>
                <a:schemeClr val="tx2"/>
              </a:solidFill>
              <a:latin typeface="Blackadder ITC" pitchFamily="82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b="1" i="1" dirty="0" smtClean="0">
              <a:solidFill>
                <a:schemeClr val="tx2"/>
              </a:solidFill>
              <a:latin typeface="Blackadder ITC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950882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44475"/>
            <a:ext cx="9144000" cy="143192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800" smtClean="0">
                <a:solidFill>
                  <a:srgbClr val="FFFF66"/>
                </a:solidFill>
              </a:rPr>
              <a:t>Канів – козацька святиня. У Канівському монастирі, що стояв під Чернечою горою, доживали віку літні запорожці.</a:t>
            </a:r>
            <a:r>
              <a:rPr lang="ru-RU" sz="2800" smtClean="0"/>
              <a:t> </a:t>
            </a: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950" y="1676400"/>
            <a:ext cx="4535488" cy="5029200"/>
          </a:xfrm>
        </p:spPr>
      </p:pic>
      <p:sp>
        <p:nvSpPr>
          <p:cNvPr id="40964" name="Rectangle 4"/>
          <p:cNvSpPr>
            <a:spLocks noGrp="1" noRot="1" noChangeArrowheads="1"/>
          </p:cNvSpPr>
          <p:nvPr>
            <p:ph sz="half" idx="2"/>
          </p:nvPr>
        </p:nvSpPr>
        <p:spPr>
          <a:xfrm>
            <a:off x="4572000" y="2438400"/>
            <a:ext cx="3927475" cy="41910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smtClean="0"/>
              <a:t>Дерев’яна козацька церква Покрова Пресвятої Богородиці. Малюнок Жана-Анрі Мюнца. Канів, 1781 рік</a:t>
            </a:r>
          </a:p>
        </p:txBody>
      </p:sp>
    </p:spTree>
    <p:extLst>
      <p:ext uri="{BB962C8B-B14F-4D97-AF65-F5344CB8AC3E}">
        <p14:creationId xmlns="" xmlns:p14="http://schemas.microsoft.com/office/powerpoint/2010/main" val="233441730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ава">
  <a:themeElements>
    <a:clrScheme name="Трава 2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00"/>
      </a:hlink>
      <a:folHlink>
        <a:srgbClr val="FFFF99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544</TotalTime>
  <Words>333</Words>
  <Application>Microsoft Office PowerPoint</Application>
  <PresentationFormat>Экран (4:3)</PresentationFormat>
  <Paragraphs>46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Тема Office</vt:lpstr>
      <vt:lpstr>Трава</vt:lpstr>
      <vt:lpstr>Літературний диктант  “Істинне-хибне”</vt:lpstr>
      <vt:lpstr>Слайд 2</vt:lpstr>
      <vt:lpstr>ТЕМА.ІСТОРИЧНА ОСНОВА ПОЕМИ”ІВАН ПІДКОВА”.ПАТРІОТИЧНІ МОТИВИ,ГЕРОЇЧНИЙ ПАФОС ТВОРУ</vt:lpstr>
      <vt:lpstr>                Мета: ознайомити учнів зі змістом поеми, з’ясувати її історичну основу;  подати відомості про Івана Підкову як видатну  особистість в історії українського козацтва;  з’ясувати характерні риси, притаманні козакам;   вчити аналізувати художні особливості поеми;  розвивати логічне та образне мислення,  культуру зв’язного мовлення, пам’ять;  формувати кругозір, світогляд школярів; виховувати почуття патріотизму, пошани до героїчного минулого наших пращурів. </vt:lpstr>
      <vt:lpstr>Слайд 5</vt:lpstr>
      <vt:lpstr>СИМВОЛИ ВЛАДИ ГЕТЬМАНА</vt:lpstr>
      <vt:lpstr>Слайд 7</vt:lpstr>
      <vt:lpstr>Вшанування пам’яті козацького гетьмана Івана Підкови</vt:lpstr>
      <vt:lpstr>Канів – козацька святиня. У Канівському монастирі, що стояв під Чернечою горою, доживали віку літні запорожці. </vt:lpstr>
      <vt:lpstr>За заповітом, побратими перевезли тіло Івана Підкови на Подніпров'я і поховали за козацьким звичаєм в одному з канівських монастирів.</vt:lpstr>
      <vt:lpstr>Пам'ятник Івану Підкові  у Каневі на Чернечій горі</vt:lpstr>
      <vt:lpstr> На місці колишньої дерев`яної козацької церкви встановлено хрест</vt:lpstr>
      <vt:lpstr>Слайд 13</vt:lpstr>
      <vt:lpstr>Вид збоку. Богородиця. Козаки настільки вірили в силу Пресвятої Богородиці і настільки щиро й урочисто відзначали свято Покрови Богородиці, що впродовж століть в Українi воно набуло ще й козацького змісту і отримало другу назву - Козацька Покрова. Нині свято Покрови в Україні вiдзначається ще й як день українського козацтва.</vt:lpstr>
      <vt:lpstr>Пам'ятник у Львові на Площі Івана Підкови. </vt:lpstr>
      <vt:lpstr>ЛЬВІВ</vt:lpstr>
      <vt:lpstr>Напис на постаменті : «Іван Підкова -герой спільної боротьби російського, українського та молдавського народів проти турецьких поневолювачів».</vt:lpstr>
      <vt:lpstr>Пам'ятник у Черкасах</vt:lpstr>
      <vt:lpstr>Пам'ятник являє собою бронзову скульптуру Івана Підкови заввишки 2 метри з булавою в руці</vt:lpstr>
      <vt:lpstr> Кожного року козаки Прикарпатської Січі Українського козацтва віддають належні почесті національному герою, славному отаманові запорозького козацтва Івану Підкові</vt:lpstr>
      <vt:lpstr>Слайд 21</vt:lpstr>
      <vt:lpstr>                  Словникова робота Китайка-різновид тканини. Лиман - озеро на півдні України. Байдак - великий човен. Рибалка - птах, який живиться рибою. Синоп - турецьке місто на березі Чорного моря. Царград-давня слов’янська назва Константинополя(Стамбула),колишньої столиці Туреччини. </vt:lpstr>
      <vt:lpstr>ІВАН ПІДКОВА-ГЕТЬМАН ВІЙСЬКА ЗАПОРОЗЬКОГО</vt:lpstr>
      <vt:lpstr>                        Робота в групах Кожна група свою відповідь має розпочати так: «Ми шукали такий художній засіб, як …. . Це – …..(дати визначення)». А далі озвучити результати своєї роботи. І група шукає: рефрени, риторичні запитання; ІІ група: епітети; ІІІ група: порівняння; ІV група: звертання; V група: риторичні оклики; VІ група: метафори. </vt:lpstr>
      <vt:lpstr>Слайд 25</vt:lpstr>
      <vt:lpstr>ХАРАКТЕРИСТИКА ГОЛОВНОГО ГЕРОЯ.ПРИЙОМ “ДОМІНО”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Перевір себе тестування</dc:title>
  <dc:creator>User1112</dc:creator>
  <cp:lastModifiedBy>NoODD</cp:lastModifiedBy>
  <cp:revision>28</cp:revision>
  <dcterms:created xsi:type="dcterms:W3CDTF">2013-10-28T17:35:20Z</dcterms:created>
  <dcterms:modified xsi:type="dcterms:W3CDTF">2013-11-12T09:35:34Z</dcterms:modified>
</cp:coreProperties>
</file>